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3" r:id="rId7"/>
    <p:sldId id="260" r:id="rId8"/>
    <p:sldId id="261" r:id="rId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57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6814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4597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4361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059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5830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7973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1926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54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35201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5565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4757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12942-4E52-4B32-A119-1F8BF8D244E1}" type="datetimeFigureOut">
              <a:rPr lang="es-ES" smtClean="0"/>
              <a:pPr/>
              <a:t>21/03/2022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7C6FB-C37C-4421-B0A4-06540DF7DF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5507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496944" cy="2088232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Cuaresma 2022…. </a:t>
            </a:r>
            <a:b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</a:b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“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Redescubrir el significado de cuidar y disfrutar”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636912"/>
            <a:ext cx="5112568" cy="38884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179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274638"/>
            <a:ext cx="6408712" cy="706090"/>
          </a:xfr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Cinco ejes temáticos….</a:t>
            </a:r>
            <a:endParaRPr lang="es-E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3808" y="2348881"/>
            <a:ext cx="3390389" cy="2520280"/>
          </a:xfrm>
          <a:ln w="19050"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251520" y="1268760"/>
            <a:ext cx="338437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Trasfondo del cuidar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7504" y="3645024"/>
            <a:ext cx="2448272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Desde Francisco</a:t>
            </a:r>
            <a:endParaRPr lang="es-E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64088" y="1530370"/>
            <a:ext cx="3672408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Ampliando comprensión</a:t>
            </a:r>
            <a:endParaRPr lang="es-E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516216" y="3429000"/>
            <a:ext cx="2448272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Recuperar la fuerza del tacto</a:t>
            </a:r>
            <a:endParaRPr lang="es-E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964478" y="5401097"/>
            <a:ext cx="5343826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Me descubro en clave UBUNTU, mi humanidad esta unida a la tuya</a:t>
            </a:r>
            <a:endParaRPr lang="es-E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9692" y="1844824"/>
            <a:ext cx="5472608" cy="30783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827584" y="836712"/>
            <a:ext cx="727280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              Lucas 10, 25-37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71600" y="5661248"/>
            <a:ext cx="712879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  “Pues anda, haz tú lo mismo”</a:t>
            </a:r>
            <a:endParaRPr lang="es-E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23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7545" y="692696"/>
            <a:ext cx="3574332" cy="35243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2 CuadroTexto"/>
          <p:cNvSpPr txBox="1"/>
          <p:nvPr/>
        </p:nvSpPr>
        <p:spPr>
          <a:xfrm>
            <a:off x="179512" y="476672"/>
            <a:ext cx="4968552" cy="61659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latin typeface="LuzSans-Book" panose="02000603040000020003" pitchFamily="2" charset="0"/>
              </a:rPr>
              <a:t>La solidaridad se expresa  concretamente en el servicio. El servicio es “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en gran parte cuidar la fragilidad</a:t>
            </a:r>
            <a:r>
              <a:rPr lang="es-ES" sz="2600" b="1" dirty="0" smtClean="0">
                <a:latin typeface="LuzSans-Book" panose="02000603040000020003" pitchFamily="2" charset="0"/>
              </a:rPr>
              <a:t>. Servir significa cuidar a los frágiles de nuestras familias, de nuestra sociedad, de nuestro pueblo… </a:t>
            </a:r>
            <a:r>
              <a:rPr lang="es-E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El servicio siempre mira el rostro del hermano, toca su carne, siente su projimidad y en algunos casos “la padece” </a:t>
            </a:r>
            <a:r>
              <a:rPr lang="es-ES" sz="2600" b="1" dirty="0" smtClean="0">
                <a:latin typeface="LuzSans-Book" panose="02000603040000020003" pitchFamily="2" charset="0"/>
              </a:rPr>
              <a:t>y busca la promoción del hermano… El servicio no sirve a las ideas (ideologías) sirve a las personas.</a:t>
            </a:r>
          </a:p>
          <a:p>
            <a:r>
              <a:rPr lang="es-ES" sz="2600" b="1" dirty="0" smtClean="0">
                <a:latin typeface="LuzSans-Book" panose="02000603040000020003" pitchFamily="2" charset="0"/>
              </a:rPr>
              <a:t>FT 115</a:t>
            </a:r>
            <a:endParaRPr lang="es-ES" sz="2600" b="1" dirty="0">
              <a:latin typeface="LuzSans-Book" panose="02000603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8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429000"/>
            <a:ext cx="4176464" cy="28083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317281"/>
            <a:ext cx="3240360" cy="22557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4 Flecha curvada hacia abajo"/>
          <p:cNvSpPr/>
          <p:nvPr/>
        </p:nvSpPr>
        <p:spPr>
          <a:xfrm rot="7829633">
            <a:off x="5728165" y="4498934"/>
            <a:ext cx="2154940" cy="924692"/>
          </a:xfrm>
          <a:prstGeom prst="curved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5 Flecha curvada hacia la derecha"/>
          <p:cNvSpPr/>
          <p:nvPr/>
        </p:nvSpPr>
        <p:spPr>
          <a:xfrm rot="3945273">
            <a:off x="4013847" y="1164040"/>
            <a:ext cx="779114" cy="2049476"/>
          </a:xfrm>
          <a:prstGeom prst="curvedRightArrow">
            <a:avLst>
              <a:gd name="adj1" fmla="val 25000"/>
              <a:gd name="adj2" fmla="val 50000"/>
              <a:gd name="adj3" fmla="val 46743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476672"/>
            <a:ext cx="482453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Implica revisar nuestros modos de estar situados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2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 tercer momento del discernimient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340768"/>
            <a:ext cx="8527999" cy="478749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39552" y="332657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Pincha el recuadro azul para ver el video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0762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476672"/>
            <a:ext cx="8784976" cy="5386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LuzSans-Book" panose="02000603040000020003" pitchFamily="2" charset="0"/>
              </a:rPr>
              <a:t>C</a:t>
            </a:r>
            <a:r>
              <a:rPr lang="es-ES" sz="29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LuzSans-Book" panose="02000603040000020003" pitchFamily="2" charset="0"/>
              </a:rPr>
              <a:t>uidémonos</a:t>
            </a:r>
            <a:r>
              <a:rPr lang="es-ES" sz="2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LuzSans-Book" panose="02000603040000020003" pitchFamily="2" charset="0"/>
              </a:rPr>
              <a:t> </a:t>
            </a:r>
            <a:r>
              <a:rPr lang="es-ES" sz="29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LuzSans-Book" panose="02000603040000020003" pitchFamily="2" charset="0"/>
              </a:rPr>
              <a:t>mutuamente, nadie se basta a sí mismo</a:t>
            </a:r>
            <a:endParaRPr lang="es-ES" sz="29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598" y="1624754"/>
            <a:ext cx="3233356" cy="31295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179512" y="1624754"/>
            <a:ext cx="5328592" cy="50321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200" b="1" dirty="0">
                <a:latin typeface="LuzSans-Book" panose="02000603040000020003" pitchFamily="2" charset="0"/>
              </a:rPr>
              <a:t>C</a:t>
            </a:r>
            <a:r>
              <a:rPr lang="es-ES" sz="2200" b="1" dirty="0" smtClean="0">
                <a:latin typeface="LuzSans-Book" panose="02000603040000020003" pitchFamily="2" charset="0"/>
              </a:rPr>
              <a:t>uidar implica </a:t>
            </a:r>
            <a:r>
              <a:rPr lang="es-ES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cuidar criterios</a:t>
            </a:r>
            <a:r>
              <a:rPr lang="es-ES" sz="2200" b="1" dirty="0" smtClean="0">
                <a:latin typeface="LuzSans-Book" panose="02000603040000020003" pitchFamily="2" charset="0"/>
              </a:rPr>
              <a:t>:</a:t>
            </a:r>
          </a:p>
          <a:p>
            <a:endParaRPr lang="es-ES" sz="2200" b="1" dirty="0" smtClean="0">
              <a:latin typeface="LuzSans-Book" panose="02000603040000020003" pitchFamily="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100" b="1" dirty="0" smtClean="0">
                <a:latin typeface="LuzSans-Book" panose="02000603040000020003" pitchFamily="2" charset="0"/>
              </a:rPr>
              <a:t>Participar de la vida del cuidado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100" b="1" dirty="0" smtClean="0">
                <a:latin typeface="LuzSans-Book" panose="02000603040000020003" pitchFamily="2" charset="0"/>
              </a:rPr>
              <a:t>Brindar protección incondicional y sin peajes…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100" b="1" dirty="0" smtClean="0">
                <a:latin typeface="LuzSans-Book" panose="02000603040000020003" pitchFamily="2" charset="0"/>
              </a:rPr>
              <a:t>Disponibilidad de acompañar la muerte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100" b="1" dirty="0" smtClean="0">
                <a:latin typeface="LuzSans-Book" panose="02000603040000020003" pitchFamily="2" charset="0"/>
              </a:rPr>
              <a:t>Hacer conscientes, las miradas, los contactos, los silencios, abrazos y todo el acompañamiento…INTEGRAL.</a:t>
            </a:r>
          </a:p>
          <a:p>
            <a:endParaRPr lang="es-ES" sz="2000" b="1" dirty="0" smtClean="0">
              <a:latin typeface="LuzSans-Book" panose="02000603040000020003" pitchFamily="2" charset="0"/>
            </a:endParaRPr>
          </a:p>
          <a:p>
            <a:r>
              <a:rPr lang="es-ES" sz="2200" b="1" dirty="0" smtClean="0">
                <a:latin typeface="LuzSans-Book" panose="02000603040000020003" pitchFamily="2" charset="0"/>
              </a:rPr>
              <a:t>Debe tener en cuenta </a:t>
            </a:r>
            <a:r>
              <a:rPr lang="es-ES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tres  cuestiones básicas: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200" b="1" dirty="0" smtClean="0">
                <a:latin typeface="LuzSans-Book" panose="02000603040000020003" pitchFamily="2" charset="0"/>
              </a:rPr>
              <a:t>Ser eficaz..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200" b="1" dirty="0" smtClean="0">
                <a:latin typeface="LuzSans-Book" panose="02000603040000020003" pitchFamily="2" charset="0"/>
              </a:rPr>
              <a:t>Respetar la dignidad de la persona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200" b="1" dirty="0" smtClean="0">
                <a:latin typeface="LuzSans-Book" panose="02000603040000020003" pitchFamily="2" charset="0"/>
              </a:rPr>
              <a:t>Procurar la reconciliación</a:t>
            </a:r>
            <a:endParaRPr lang="es-ES" sz="2200" b="1" dirty="0">
              <a:latin typeface="LuzSans-Book" panose="02000603040000020003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5085184"/>
            <a:ext cx="3024336" cy="15822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948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1520" y="404664"/>
            <a:ext cx="7632848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 Algunos textos del Dios que nos cuida….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268760"/>
            <a:ext cx="2448272" cy="275414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915816" y="1484784"/>
            <a:ext cx="5976664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1.El cuidado que rodea, atiende y mira:</a:t>
            </a:r>
          </a:p>
          <a:p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    Del verbo </a:t>
            </a:r>
            <a:r>
              <a:rPr lang="es-ES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qal</a:t>
            </a:r>
            <a:r>
              <a:rPr lang="es-E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,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Is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60,20; </a:t>
            </a:r>
            <a:r>
              <a:rPr lang="es-E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Prov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4,23. 13,3</a:t>
            </a:r>
          </a:p>
          <a:p>
            <a:endParaRPr lang="es-ES" sz="2400" b="1" dirty="0" smtClean="0">
              <a:latin typeface="LuzSans-Book" panose="02000603040000020003" pitchFamily="2" charset="0"/>
            </a:endParaRPr>
          </a:p>
          <a:p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2. El cuidado que nos viene de lo alto:</a:t>
            </a:r>
          </a:p>
          <a:p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         Mt 25,36.43; Lc 1,78</a:t>
            </a:r>
            <a:endParaRPr lang="es-ES" sz="2400" dirty="0">
              <a:latin typeface="LuzSans-Book" panose="02000603040000020003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933055"/>
            <a:ext cx="3600400" cy="25499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251520" y="4653136"/>
            <a:ext cx="468052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3.El cuidado de quien supo mirar, inclinarse y vendar heridas:</a:t>
            </a:r>
          </a:p>
          <a:p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	</a:t>
            </a:r>
            <a:r>
              <a:rPr lang="es-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zSans-Book" panose="02000603040000020003" pitchFamily="2" charset="0"/>
              </a:rPr>
              <a:t>Lc 10,34-35</a:t>
            </a:r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zSans-Book" panose="02000603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59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278</Words>
  <Application>Microsoft Office PowerPoint</Application>
  <PresentationFormat>Presentación en pantalla (4:3)</PresentationFormat>
  <Paragraphs>33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Cuaresma 2022….  “Redescubrir el significado de cuidar y disfrutar”</vt:lpstr>
      <vt:lpstr>Cinco ejes temáticos….</vt:lpstr>
      <vt:lpstr>Diapositiva 3</vt:lpstr>
      <vt:lpstr>Diapositiva 4</vt:lpstr>
      <vt:lpstr>Diapositiva 5</vt:lpstr>
      <vt:lpstr>Diapositiva 6</vt:lpstr>
      <vt:lpstr>Diapositiva 7</vt:lpstr>
      <vt:lpstr>Diapositiva 8</vt:lpstr>
    </vt:vector>
  </TitlesOfParts>
  <Company>Fundación Juan March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Marco Antonio</dc:creator>
  <cp:lastModifiedBy>DavidMeco</cp:lastModifiedBy>
  <cp:revision>35</cp:revision>
  <dcterms:created xsi:type="dcterms:W3CDTF">2022-02-04T11:12:18Z</dcterms:created>
  <dcterms:modified xsi:type="dcterms:W3CDTF">2022-03-21T21:44:20Z</dcterms:modified>
</cp:coreProperties>
</file>