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Default Extension="wmv" ContentType="video/x-ms-wmv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57" r:id="rId4"/>
    <p:sldId id="258" r:id="rId5"/>
    <p:sldId id="259" r:id="rId6"/>
    <p:sldId id="263" r:id="rId7"/>
    <p:sldId id="260" r:id="rId8"/>
    <p:sldId id="261" r:id="rId9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6" d="100"/>
          <a:sy n="76" d="100"/>
        </p:scale>
        <p:origin x="-1572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12942-4E52-4B32-A119-1F8BF8D244E1}" type="datetimeFigureOut">
              <a:rPr lang="es-ES" smtClean="0"/>
              <a:pPr/>
              <a:t>21/03/2022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7C6FB-C37C-4421-B0A4-06540DF7DFB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1681426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12942-4E52-4B32-A119-1F8BF8D244E1}" type="datetimeFigureOut">
              <a:rPr lang="es-ES" smtClean="0"/>
              <a:pPr/>
              <a:t>21/03/2022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7C6FB-C37C-4421-B0A4-06540DF7DFB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445970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12942-4E52-4B32-A119-1F8BF8D244E1}" type="datetimeFigureOut">
              <a:rPr lang="es-ES" smtClean="0"/>
              <a:pPr/>
              <a:t>21/03/2022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7C6FB-C37C-4421-B0A4-06540DF7DFB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0436141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12942-4E52-4B32-A119-1F8BF8D244E1}" type="datetimeFigureOut">
              <a:rPr lang="es-ES" smtClean="0"/>
              <a:pPr/>
              <a:t>21/03/2022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7C6FB-C37C-4421-B0A4-06540DF7DFB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405922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12942-4E52-4B32-A119-1F8BF8D244E1}" type="datetimeFigureOut">
              <a:rPr lang="es-ES" smtClean="0"/>
              <a:pPr/>
              <a:t>21/03/2022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7C6FB-C37C-4421-B0A4-06540DF7DFB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6583024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12942-4E52-4B32-A119-1F8BF8D244E1}" type="datetimeFigureOut">
              <a:rPr lang="es-ES" smtClean="0"/>
              <a:pPr/>
              <a:t>21/03/2022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7C6FB-C37C-4421-B0A4-06540DF7DFB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6797374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12942-4E52-4B32-A119-1F8BF8D244E1}" type="datetimeFigureOut">
              <a:rPr lang="es-ES" smtClean="0"/>
              <a:pPr/>
              <a:t>21/03/2022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7C6FB-C37C-4421-B0A4-06540DF7DFB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8192683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12942-4E52-4B32-A119-1F8BF8D244E1}" type="datetimeFigureOut">
              <a:rPr lang="es-ES" smtClean="0"/>
              <a:pPr/>
              <a:t>21/03/2022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7C6FB-C37C-4421-B0A4-06540DF7DFB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35415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12942-4E52-4B32-A119-1F8BF8D244E1}" type="datetimeFigureOut">
              <a:rPr lang="es-ES" smtClean="0"/>
              <a:pPr/>
              <a:t>21/03/2022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7C6FB-C37C-4421-B0A4-06540DF7DFB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2352011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12942-4E52-4B32-A119-1F8BF8D244E1}" type="datetimeFigureOut">
              <a:rPr lang="es-ES" smtClean="0"/>
              <a:pPr/>
              <a:t>21/03/2022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7C6FB-C37C-4421-B0A4-06540DF7DFB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2556530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12942-4E52-4B32-A119-1F8BF8D244E1}" type="datetimeFigureOut">
              <a:rPr lang="es-ES" smtClean="0"/>
              <a:pPr/>
              <a:t>21/03/2022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7C6FB-C37C-4421-B0A4-06540DF7DFB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0475767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412942-4E52-4B32-A119-1F8BF8D244E1}" type="datetimeFigureOut">
              <a:rPr lang="es-ES" smtClean="0"/>
              <a:pPr/>
              <a:t>21/03/2022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07C6FB-C37C-4421-B0A4-06540DF7DFB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1550708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1.wmv"/><Relationship Id="rId2" Type="http://schemas.openxmlformats.org/officeDocument/2006/relationships/slideLayout" Target="../slideLayouts/slideLayout7.xml"/><Relationship Id="rId1" Type="http://schemas.openxmlformats.org/officeDocument/2006/relationships/video" Target="../media/media1.wmv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51520" y="188640"/>
            <a:ext cx="8496944" cy="2088232"/>
          </a:xfrm>
          <a:solidFill>
            <a:schemeClr val="accent5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s-E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zSans-Book" panose="02000603040000020003" pitchFamily="2" charset="0"/>
              </a:rPr>
              <a:t>Cuaresma 2022…. </a:t>
            </a:r>
            <a:br>
              <a:rPr lang="es-E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zSans-Book" panose="02000603040000020003" pitchFamily="2" charset="0"/>
              </a:rPr>
            </a:br>
            <a:r>
              <a:rPr lang="es-E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zSans-Book" panose="02000603040000020003" pitchFamily="2" charset="0"/>
              </a:rPr>
              <a:t>“</a:t>
            </a:r>
            <a:r>
              <a:rPr lang="es-E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zSans-Book" panose="02000603040000020003" pitchFamily="2" charset="0"/>
              </a:rPr>
              <a:t>Redescubrir el significado de cuidar y disfrutar”</a:t>
            </a:r>
            <a:endParaRPr lang="es-E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uzSans-Book" panose="02000603040000020003" pitchFamily="2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63688" y="2636912"/>
            <a:ext cx="5112568" cy="3888432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817966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31640" y="274638"/>
            <a:ext cx="6408712" cy="706090"/>
          </a:xfrm>
          <a:solidFill>
            <a:schemeClr val="tx2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s-E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zSans-Book" panose="02000603040000020003" pitchFamily="2" charset="0"/>
              </a:rPr>
              <a:t>Cinco ejes temáticos….</a:t>
            </a:r>
            <a:endParaRPr lang="es-E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uzSans-Book" panose="02000603040000020003" pitchFamily="2" charset="0"/>
            </a:endParaRPr>
          </a:p>
        </p:txBody>
      </p:sp>
      <p:pic>
        <p:nvPicPr>
          <p:cNvPr id="5" name="4 Marcador de contenido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43808" y="2348881"/>
            <a:ext cx="3390389" cy="2520280"/>
          </a:xfrm>
          <a:ln w="19050">
            <a:solidFill>
              <a:schemeClr val="tx1"/>
            </a:solidFill>
          </a:ln>
        </p:spPr>
      </p:pic>
      <p:sp>
        <p:nvSpPr>
          <p:cNvPr id="4" name="3 CuadroTexto"/>
          <p:cNvSpPr txBox="1"/>
          <p:nvPr/>
        </p:nvSpPr>
        <p:spPr>
          <a:xfrm>
            <a:off x="251520" y="1268760"/>
            <a:ext cx="3384376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zSans-Book" panose="02000603040000020003" pitchFamily="2" charset="0"/>
              </a:rPr>
              <a:t>Trasfondo del cuidar</a:t>
            </a:r>
            <a:endParaRPr lang="es-E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uzSans-Book" panose="02000603040000020003" pitchFamily="2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107504" y="3645024"/>
            <a:ext cx="2448272" cy="47705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sz="2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zSans-Book" panose="02000603040000020003" pitchFamily="2" charset="0"/>
              </a:rPr>
              <a:t>Desde Francisco</a:t>
            </a:r>
            <a:endParaRPr lang="es-ES" sz="2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uzSans-Book" panose="02000603040000020003" pitchFamily="2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5364088" y="1530370"/>
            <a:ext cx="3672408" cy="49244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zSans-Book" panose="02000603040000020003" pitchFamily="2" charset="0"/>
              </a:rPr>
              <a:t>Ampliando comprensión</a:t>
            </a:r>
            <a:endParaRPr lang="es-ES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uzSans-Book" panose="02000603040000020003" pitchFamily="2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6516216" y="3429000"/>
            <a:ext cx="2448272" cy="89255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zSans-Book" panose="02000603040000020003" pitchFamily="2" charset="0"/>
              </a:rPr>
              <a:t>Recuperar la fuerza del tacto</a:t>
            </a:r>
            <a:endParaRPr lang="es-ES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uzSans-Book" panose="02000603040000020003" pitchFamily="2" charset="0"/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1964478" y="5401097"/>
            <a:ext cx="5343826" cy="89255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zSans-Book" panose="02000603040000020003" pitchFamily="2" charset="0"/>
              </a:rPr>
              <a:t> </a:t>
            </a:r>
            <a:r>
              <a:rPr lang="es-ES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zSans-Book" panose="02000603040000020003" pitchFamily="2" charset="0"/>
              </a:rPr>
              <a:t>Me descubro en clave UBUNTU, mi humanidad esta unida a la tuya</a:t>
            </a:r>
            <a:endParaRPr lang="es-ES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uzSans-Book" panose="0200060304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2515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9692" y="1844824"/>
            <a:ext cx="5472608" cy="3078342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5" name="4 CuadroTexto"/>
          <p:cNvSpPr txBox="1"/>
          <p:nvPr/>
        </p:nvSpPr>
        <p:spPr>
          <a:xfrm>
            <a:off x="827584" y="836712"/>
            <a:ext cx="7272808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zSans-Book" panose="02000603040000020003" pitchFamily="2" charset="0"/>
              </a:rPr>
              <a:t>               Lucas 10, 25-37</a:t>
            </a:r>
            <a:endParaRPr lang="es-E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uzSans-Book" panose="02000603040000020003" pitchFamily="2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971600" y="5661248"/>
            <a:ext cx="7128792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zSans-Book" panose="02000603040000020003" pitchFamily="2" charset="0"/>
              </a:rPr>
              <a:t>   “Pues anda, haz tú lo mismo”</a:t>
            </a:r>
            <a:endParaRPr lang="es-ES" sz="36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uzSans-Book" panose="0200060304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26237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07545" y="692696"/>
            <a:ext cx="3574332" cy="3524364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3" name="2 CuadroTexto"/>
          <p:cNvSpPr txBox="1"/>
          <p:nvPr/>
        </p:nvSpPr>
        <p:spPr>
          <a:xfrm>
            <a:off x="179512" y="476672"/>
            <a:ext cx="4968552" cy="616598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sz="2600" b="1" dirty="0" smtClean="0">
                <a:latin typeface="LuzSans-Book" panose="02000603040000020003" pitchFamily="2" charset="0"/>
              </a:rPr>
              <a:t>La solidaridad se expresa  concretamente en el servicio. El servicio es “</a:t>
            </a:r>
            <a:r>
              <a:rPr lang="es-ES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zSans-Book" panose="02000603040000020003" pitchFamily="2" charset="0"/>
              </a:rPr>
              <a:t>en gran parte cuidar la fragilidad</a:t>
            </a:r>
            <a:r>
              <a:rPr lang="es-ES" sz="2600" b="1" dirty="0" smtClean="0">
                <a:latin typeface="LuzSans-Book" panose="02000603040000020003" pitchFamily="2" charset="0"/>
              </a:rPr>
              <a:t>. Servir significa cuidar a los frágiles de nuestras familias, de nuestra sociedad, de nuestro pueblo… </a:t>
            </a:r>
            <a:r>
              <a:rPr lang="es-ES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zSans-Book" panose="02000603040000020003" pitchFamily="2" charset="0"/>
              </a:rPr>
              <a:t>El servicio siempre mira el rostro del hermano, toca su carne, siente su projimidad y en algunos casos “la padece” </a:t>
            </a:r>
            <a:r>
              <a:rPr lang="es-ES" sz="2600" b="1" dirty="0" smtClean="0">
                <a:latin typeface="LuzSans-Book" panose="02000603040000020003" pitchFamily="2" charset="0"/>
              </a:rPr>
              <a:t>y busca la promoción del hermano… El servicio no sirve a las ideas (ideologías) sirve a las personas.</a:t>
            </a:r>
          </a:p>
          <a:p>
            <a:r>
              <a:rPr lang="es-ES" sz="2600" b="1" dirty="0" smtClean="0">
                <a:latin typeface="LuzSans-Book" panose="02000603040000020003" pitchFamily="2" charset="0"/>
              </a:rPr>
              <a:t>FT 115</a:t>
            </a:r>
            <a:endParaRPr lang="es-ES" sz="2600" b="1" dirty="0">
              <a:latin typeface="LuzSans-Book" panose="0200060304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58830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6" y="3429000"/>
            <a:ext cx="4176464" cy="2808312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4" name="3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24128" y="1317281"/>
            <a:ext cx="3240360" cy="2255735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5" name="4 Flecha curvada hacia abajo"/>
          <p:cNvSpPr/>
          <p:nvPr/>
        </p:nvSpPr>
        <p:spPr>
          <a:xfrm rot="7829633">
            <a:off x="5728165" y="4498934"/>
            <a:ext cx="2154940" cy="924692"/>
          </a:xfrm>
          <a:prstGeom prst="curvedDown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6" name="5 Flecha curvada hacia la derecha"/>
          <p:cNvSpPr/>
          <p:nvPr/>
        </p:nvSpPr>
        <p:spPr>
          <a:xfrm rot="3945273">
            <a:off x="4013847" y="1164040"/>
            <a:ext cx="779114" cy="2049476"/>
          </a:xfrm>
          <a:prstGeom prst="curvedRightArrow">
            <a:avLst>
              <a:gd name="adj1" fmla="val 25000"/>
              <a:gd name="adj2" fmla="val 50000"/>
              <a:gd name="adj3" fmla="val 46743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323528" y="476672"/>
            <a:ext cx="4824536" cy="10772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zSans-Book" panose="02000603040000020003" pitchFamily="2" charset="0"/>
              </a:rPr>
              <a:t>Implica revisar nuestros modos de estar situados</a:t>
            </a:r>
            <a:endParaRPr lang="es-E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uzSans-Book" panose="0200060304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6256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10 tercer momento del discernimiento.wmv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3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395536" y="1340768"/>
            <a:ext cx="8527999" cy="4787490"/>
          </a:xfrm>
          <a:prstGeom prst="rect">
            <a:avLst/>
          </a:prstGeom>
        </p:spPr>
      </p:pic>
      <p:sp>
        <p:nvSpPr>
          <p:cNvPr id="8" name="7 CuadroTexto"/>
          <p:cNvSpPr txBox="1"/>
          <p:nvPr/>
        </p:nvSpPr>
        <p:spPr>
          <a:xfrm>
            <a:off x="539552" y="332657"/>
            <a:ext cx="84249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zSans-Book" panose="02000603040000020003" pitchFamily="2" charset="0"/>
              </a:rPr>
              <a:t>Pincha el recuadro azul para ver el video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4076256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79512" y="476672"/>
            <a:ext cx="8784976" cy="53860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9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LuzSans-Book" panose="02000603040000020003" pitchFamily="2" charset="0"/>
              </a:rPr>
              <a:t>C</a:t>
            </a:r>
            <a:r>
              <a:rPr lang="es-ES" sz="2900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LuzSans-Book" panose="02000603040000020003" pitchFamily="2" charset="0"/>
              </a:rPr>
              <a:t>uidémonos</a:t>
            </a:r>
            <a:r>
              <a:rPr lang="es-ES" sz="29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LuzSans-Book" panose="02000603040000020003" pitchFamily="2" charset="0"/>
              </a:rPr>
              <a:t> </a:t>
            </a:r>
            <a:r>
              <a:rPr lang="es-ES" sz="2900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LuzSans-Book" panose="02000603040000020003" pitchFamily="2" charset="0"/>
              </a:rPr>
              <a:t>mutuamente, nadie se basta a sí mismo</a:t>
            </a:r>
            <a:endParaRPr lang="es-ES" sz="2900" b="1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61598" y="1624754"/>
            <a:ext cx="3233356" cy="3129531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5" name="4 CuadroTexto"/>
          <p:cNvSpPr txBox="1"/>
          <p:nvPr/>
        </p:nvSpPr>
        <p:spPr>
          <a:xfrm>
            <a:off x="179512" y="1624754"/>
            <a:ext cx="5328592" cy="503214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sz="2200" b="1" dirty="0">
                <a:latin typeface="LuzSans-Book" panose="02000603040000020003" pitchFamily="2" charset="0"/>
              </a:rPr>
              <a:t>C</a:t>
            </a:r>
            <a:r>
              <a:rPr lang="es-ES" sz="2200" b="1" dirty="0" smtClean="0">
                <a:latin typeface="LuzSans-Book" panose="02000603040000020003" pitchFamily="2" charset="0"/>
              </a:rPr>
              <a:t>uidar implica </a:t>
            </a:r>
            <a:r>
              <a:rPr lang="es-ES" sz="22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zSans-Book" panose="02000603040000020003" pitchFamily="2" charset="0"/>
              </a:rPr>
              <a:t>cuidar criterios</a:t>
            </a:r>
            <a:r>
              <a:rPr lang="es-ES" sz="2200" b="1" dirty="0" smtClean="0">
                <a:latin typeface="LuzSans-Book" panose="02000603040000020003" pitchFamily="2" charset="0"/>
              </a:rPr>
              <a:t>:</a:t>
            </a:r>
          </a:p>
          <a:p>
            <a:endParaRPr lang="es-ES" sz="2200" b="1" dirty="0" smtClean="0">
              <a:latin typeface="LuzSans-Book" panose="02000603040000020003" pitchFamily="2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s-ES" sz="2100" b="1" dirty="0" smtClean="0">
                <a:latin typeface="LuzSans-Book" panose="02000603040000020003" pitchFamily="2" charset="0"/>
              </a:rPr>
              <a:t>Participar de la vida del cuidado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s-ES" sz="2100" b="1" dirty="0" smtClean="0">
                <a:latin typeface="LuzSans-Book" panose="02000603040000020003" pitchFamily="2" charset="0"/>
              </a:rPr>
              <a:t>Brindar protección incondicional y sin peajes…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s-ES" sz="2100" b="1" dirty="0" smtClean="0">
                <a:latin typeface="LuzSans-Book" panose="02000603040000020003" pitchFamily="2" charset="0"/>
              </a:rPr>
              <a:t>Disponibilidad de acompañar la muerte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s-ES" sz="2100" b="1" dirty="0" smtClean="0">
                <a:latin typeface="LuzSans-Book" panose="02000603040000020003" pitchFamily="2" charset="0"/>
              </a:rPr>
              <a:t>Hacer conscientes, las miradas, los contactos, los silencios, abrazos y todo el acompañamiento…INTEGRAL.</a:t>
            </a:r>
          </a:p>
          <a:p>
            <a:endParaRPr lang="es-ES" sz="2000" b="1" dirty="0" smtClean="0">
              <a:latin typeface="LuzSans-Book" panose="02000603040000020003" pitchFamily="2" charset="0"/>
            </a:endParaRPr>
          </a:p>
          <a:p>
            <a:r>
              <a:rPr lang="es-ES" sz="2200" b="1" dirty="0" smtClean="0">
                <a:latin typeface="LuzSans-Book" panose="02000603040000020003" pitchFamily="2" charset="0"/>
              </a:rPr>
              <a:t>Debe tener en cuenta </a:t>
            </a:r>
            <a:r>
              <a:rPr lang="es-ES" sz="22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zSans-Book" panose="02000603040000020003" pitchFamily="2" charset="0"/>
              </a:rPr>
              <a:t>tres  cuestiones básicas: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s-ES" sz="2200" b="1" dirty="0" smtClean="0">
                <a:latin typeface="LuzSans-Book" panose="02000603040000020003" pitchFamily="2" charset="0"/>
              </a:rPr>
              <a:t>Ser eficaz..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s-ES" sz="2200" b="1" dirty="0" smtClean="0">
                <a:latin typeface="LuzSans-Book" panose="02000603040000020003" pitchFamily="2" charset="0"/>
              </a:rPr>
              <a:t>Respetar la dignidad de la persona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s-ES" sz="2200" b="1" dirty="0" smtClean="0">
                <a:latin typeface="LuzSans-Book" panose="02000603040000020003" pitchFamily="2" charset="0"/>
              </a:rPr>
              <a:t>Procurar la reconciliación</a:t>
            </a:r>
            <a:endParaRPr lang="es-ES" sz="2200" b="1" dirty="0">
              <a:latin typeface="LuzSans-Book" panose="02000603040000020003" pitchFamily="2" charset="0"/>
            </a:endParaRPr>
          </a:p>
        </p:txBody>
      </p:sp>
      <p:pic>
        <p:nvPicPr>
          <p:cNvPr id="3" name="2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40152" y="5085184"/>
            <a:ext cx="3024336" cy="1582209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994830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251520" y="404664"/>
            <a:ext cx="7632848" cy="584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zSans-Book" panose="02000603040000020003" pitchFamily="2" charset="0"/>
              </a:rPr>
              <a:t>  Algunos textos del Dios que nos cuida….</a:t>
            </a:r>
            <a:endParaRPr lang="es-E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uzSans-Book" panose="02000603040000020003" pitchFamily="2" charset="0"/>
            </a:endParaRPr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20" y="1268760"/>
            <a:ext cx="2448272" cy="2754146"/>
          </a:xfrm>
          <a:prstGeom prst="rect">
            <a:avLst/>
          </a:prstGeom>
        </p:spPr>
      </p:pic>
      <p:sp>
        <p:nvSpPr>
          <p:cNvPr id="5" name="4 CuadroTexto"/>
          <p:cNvSpPr txBox="1"/>
          <p:nvPr/>
        </p:nvSpPr>
        <p:spPr>
          <a:xfrm>
            <a:off x="2915816" y="1484784"/>
            <a:ext cx="5976664" cy="193899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zSans-Book" panose="02000603040000020003" pitchFamily="2" charset="0"/>
              </a:rPr>
              <a:t>1.El cuidado que rodea, atiende y mira:</a:t>
            </a:r>
          </a:p>
          <a:p>
            <a:r>
              <a:rPr lang="es-E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zSans-Book" panose="02000603040000020003" pitchFamily="2" charset="0"/>
              </a:rPr>
              <a:t>     Del verbo </a:t>
            </a:r>
            <a:r>
              <a:rPr lang="es-ES" sz="24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zSans-Book" panose="02000603040000020003" pitchFamily="2" charset="0"/>
              </a:rPr>
              <a:t>qal</a:t>
            </a:r>
            <a:r>
              <a:rPr lang="es-ES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zSans-Book" panose="02000603040000020003" pitchFamily="2" charset="0"/>
              </a:rPr>
              <a:t>, </a:t>
            </a:r>
            <a:r>
              <a:rPr lang="es-E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zSans-Book" panose="02000603040000020003" pitchFamily="2" charset="0"/>
              </a:rPr>
              <a:t>Is</a:t>
            </a:r>
            <a:r>
              <a:rPr lang="es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zSans-Book" panose="02000603040000020003" pitchFamily="2" charset="0"/>
              </a:rPr>
              <a:t> 60,20; </a:t>
            </a:r>
            <a:r>
              <a:rPr lang="es-E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zSans-Book" panose="02000603040000020003" pitchFamily="2" charset="0"/>
              </a:rPr>
              <a:t>Prov</a:t>
            </a:r>
            <a:r>
              <a:rPr lang="es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zSans-Book" panose="02000603040000020003" pitchFamily="2" charset="0"/>
              </a:rPr>
              <a:t> 4,23. 13,3</a:t>
            </a:r>
          </a:p>
          <a:p>
            <a:endParaRPr lang="es-ES" sz="2400" b="1" dirty="0" smtClean="0">
              <a:latin typeface="LuzSans-Book" panose="02000603040000020003" pitchFamily="2" charset="0"/>
            </a:endParaRPr>
          </a:p>
          <a:p>
            <a:r>
              <a:rPr lang="es-E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zSans-Book" panose="02000603040000020003" pitchFamily="2" charset="0"/>
              </a:rPr>
              <a:t>2. El cuidado que nos viene de lo alto:</a:t>
            </a:r>
          </a:p>
          <a:p>
            <a:r>
              <a:rPr lang="es-E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zSans-Book" panose="02000603040000020003" pitchFamily="2" charset="0"/>
              </a:rPr>
              <a:t>         Mt 25,36.43; Lc 1,78</a:t>
            </a:r>
            <a:endParaRPr lang="es-ES" sz="2400" dirty="0">
              <a:latin typeface="LuzSans-Book" panose="02000603040000020003" pitchFamily="2" charset="0"/>
            </a:endParaRPr>
          </a:p>
        </p:txBody>
      </p:sp>
      <p:pic>
        <p:nvPicPr>
          <p:cNvPr id="6" name="5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92080" y="3933055"/>
            <a:ext cx="3600400" cy="2549912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7" name="6 CuadroTexto"/>
          <p:cNvSpPr txBox="1"/>
          <p:nvPr/>
        </p:nvSpPr>
        <p:spPr>
          <a:xfrm>
            <a:off x="251520" y="4653136"/>
            <a:ext cx="4680520" cy="120032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zSans-Book" panose="02000603040000020003" pitchFamily="2" charset="0"/>
              </a:rPr>
              <a:t>3.El cuidado de quien supo mirar, inclinarse y vendar heridas:</a:t>
            </a:r>
          </a:p>
          <a:p>
            <a:r>
              <a:rPr lang="es-E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zSans-Book" panose="02000603040000020003" pitchFamily="2" charset="0"/>
              </a:rPr>
              <a:t>	</a:t>
            </a:r>
            <a:r>
              <a:rPr lang="es-E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zSans-Book" panose="02000603040000020003" pitchFamily="2" charset="0"/>
              </a:rPr>
              <a:t>Lc 10,34-35</a:t>
            </a:r>
            <a:endParaRPr lang="es-E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uzSans-Book" panose="0200060304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44592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7" grpId="0" animBg="1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246</TotalTime>
  <Words>278</Words>
  <Application>Microsoft Office PowerPoint</Application>
  <PresentationFormat>Presentación en pantalla (4:3)</PresentationFormat>
  <Paragraphs>33</Paragraphs>
  <Slides>8</Slides>
  <Notes>0</Notes>
  <HiddenSlides>0</HiddenSlides>
  <MMClips>1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9" baseType="lpstr">
      <vt:lpstr>Tema de Office</vt:lpstr>
      <vt:lpstr>Cuaresma 2022….  “Redescubrir el significado de cuidar y disfrutar”</vt:lpstr>
      <vt:lpstr>Cinco ejes temáticos….</vt:lpstr>
      <vt:lpstr>Diapositiva 3</vt:lpstr>
      <vt:lpstr>Diapositiva 4</vt:lpstr>
      <vt:lpstr>Diapositiva 5</vt:lpstr>
      <vt:lpstr>Diapositiva 6</vt:lpstr>
      <vt:lpstr>Diapositiva 7</vt:lpstr>
      <vt:lpstr>Diapositiva 8</vt:lpstr>
    </vt:vector>
  </TitlesOfParts>
  <Company>Fundación Juan March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Marco Antonio</dc:creator>
  <cp:lastModifiedBy>DavidMeco</cp:lastModifiedBy>
  <cp:revision>35</cp:revision>
  <dcterms:created xsi:type="dcterms:W3CDTF">2022-02-04T11:12:18Z</dcterms:created>
  <dcterms:modified xsi:type="dcterms:W3CDTF">2022-03-21T21:44:20Z</dcterms:modified>
</cp:coreProperties>
</file>